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58" r:id="rId4"/>
    <p:sldId id="259" r:id="rId5"/>
    <p:sldId id="260" r:id="rId6"/>
    <p:sldId id="261" r:id="rId7"/>
    <p:sldId id="319" r:id="rId8"/>
    <p:sldId id="263" r:id="rId9"/>
    <p:sldId id="320" r:id="rId10"/>
    <p:sldId id="266" r:id="rId11"/>
    <p:sldId id="264" r:id="rId12"/>
    <p:sldId id="267" r:id="rId13"/>
    <p:sldId id="268" r:id="rId14"/>
    <p:sldId id="269" r:id="rId15"/>
    <p:sldId id="270" r:id="rId16"/>
    <p:sldId id="271" r:id="rId17"/>
    <p:sldId id="272" r:id="rId18"/>
    <p:sldId id="321" r:id="rId19"/>
    <p:sldId id="322" r:id="rId20"/>
    <p:sldId id="283" r:id="rId21"/>
    <p:sldId id="323" r:id="rId22"/>
    <p:sldId id="284" r:id="rId23"/>
    <p:sldId id="324" r:id="rId24"/>
    <p:sldId id="285" r:id="rId25"/>
    <p:sldId id="289" r:id="rId26"/>
    <p:sldId id="291" r:id="rId27"/>
    <p:sldId id="325" r:id="rId28"/>
    <p:sldId id="32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59164A-86F6-47CA-8508-9DE45E8BA87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259164A-86F6-47CA-8508-9DE45E8BA87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259164A-86F6-47CA-8508-9DE45E8BA87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59164A-86F6-47CA-8508-9DE45E8BA87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C1B007-B491-4E0B-9919-050067FB65D9}"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259164A-86F6-47CA-8508-9DE45E8BA870}" type="slidenum">
              <a:rPr lang="ru-RU" smtClean="0"/>
              <a:pPr/>
              <a:t>‹#›</a:t>
            </a:fld>
            <a:endParaRPr lang="ru-RU"/>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0C1B007-B491-4E0B-9919-050067FB65D9}" type="datetimeFigureOut">
              <a:rPr lang="ru-RU" smtClean="0"/>
              <a:pPr/>
              <a:t>26.01.2021</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259164A-86F6-47CA-8508-9DE45E8BA87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509120"/>
            <a:ext cx="7543800" cy="1524000"/>
          </a:xfrm>
        </p:spPr>
        <p:txBody>
          <a:bodyPr>
            <a:noAutofit/>
          </a:bodyPr>
          <a:lstStyle/>
          <a:p>
            <a:r>
              <a:rPr lang="ru-RU" sz="6000" b="1" dirty="0" smtClean="0">
                <a:solidFill>
                  <a:srgbClr val="FF0000"/>
                </a:solidFill>
              </a:rPr>
              <a:t>Размножение </a:t>
            </a:r>
            <a:r>
              <a:rPr lang="ru-RU" sz="6000" b="1" dirty="0" smtClean="0">
                <a:solidFill>
                  <a:srgbClr val="FF0000"/>
                </a:solidFill>
              </a:rPr>
              <a:t>грибов</a:t>
            </a:r>
            <a:endParaRPr lang="ru-RU" sz="60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971600"/>
            <a:ext cx="8229600" cy="1080120"/>
          </a:xfrm>
        </p:spPr>
        <p:txBody>
          <a:bodyPr/>
          <a:lstStyle/>
          <a:p>
            <a:endParaRPr lang="ru-RU" dirty="0"/>
          </a:p>
        </p:txBody>
      </p:sp>
      <p:sp>
        <p:nvSpPr>
          <p:cNvPr id="3" name="Содержимое 2"/>
          <p:cNvSpPr>
            <a:spLocks noGrp="1"/>
          </p:cNvSpPr>
          <p:nvPr>
            <p:ph idx="1"/>
          </p:nvPr>
        </p:nvSpPr>
        <p:spPr>
          <a:xfrm>
            <a:off x="457200" y="692696"/>
            <a:ext cx="8229600" cy="5688632"/>
          </a:xfrm>
        </p:spPr>
        <p:txBody>
          <a:bodyPr>
            <a:normAutofit/>
          </a:bodyPr>
          <a:lstStyle/>
          <a:p>
            <a:pPr algn="just">
              <a:buNone/>
            </a:pPr>
            <a:r>
              <a:rPr lang="ru-RU" dirty="0"/>
              <a:t>	</a:t>
            </a:r>
            <a:r>
              <a:rPr lang="ru-RU" sz="3600" b="1" dirty="0" smtClean="0"/>
              <a:t>	</a:t>
            </a:r>
            <a:r>
              <a:rPr lang="ru-RU" b="1" dirty="0" smtClean="0"/>
              <a:t>Прикрепление жгутиков или апикальное, или латеральное (если жгутов два). Количество и строение зооспор – </a:t>
            </a:r>
            <a:r>
              <a:rPr lang="ru-RU" b="1" u="sng" dirty="0" smtClean="0">
                <a:solidFill>
                  <a:srgbClr val="FF0000"/>
                </a:solidFill>
              </a:rPr>
              <a:t>признак таксономический</a:t>
            </a:r>
            <a:r>
              <a:rPr lang="ru-RU" b="1" dirty="0" smtClean="0"/>
              <a:t>, характеризует отделы грибов.</a:t>
            </a:r>
          </a:p>
          <a:p>
            <a:pPr algn="just">
              <a:buNone/>
            </a:pPr>
            <a:r>
              <a:rPr lang="ru-RU" b="1" dirty="0" smtClean="0"/>
              <a:t>	</a:t>
            </a:r>
            <a:r>
              <a:rPr lang="ru-RU" b="1" dirty="0"/>
              <a:t>В</a:t>
            </a:r>
            <a:r>
              <a:rPr lang="ru-RU" b="1" dirty="0" smtClean="0"/>
              <a:t> отделе </a:t>
            </a:r>
            <a:r>
              <a:rPr lang="en-US" b="1" dirty="0" err="1" smtClean="0"/>
              <a:t>Chytridiomycota</a:t>
            </a:r>
            <a:r>
              <a:rPr lang="en-US" b="1" dirty="0" smtClean="0"/>
              <a:t> </a:t>
            </a:r>
            <a:r>
              <a:rPr lang="ru-RU" b="1" dirty="0" smtClean="0"/>
              <a:t>зооспоры имеют один </a:t>
            </a:r>
            <a:r>
              <a:rPr lang="ru-RU" b="1" dirty="0" err="1" smtClean="0"/>
              <a:t>бичевидный</a:t>
            </a:r>
            <a:r>
              <a:rPr lang="ru-RU" b="1" dirty="0" smtClean="0"/>
              <a:t> жгутик.</a:t>
            </a:r>
          </a:p>
          <a:p>
            <a:pPr algn="just">
              <a:buNone/>
            </a:pPr>
            <a:r>
              <a:rPr lang="en-US" b="1" dirty="0" smtClean="0"/>
              <a:t>	</a:t>
            </a:r>
            <a:r>
              <a:rPr lang="ru-RU" b="1" dirty="0" smtClean="0"/>
              <a:t>В отделе </a:t>
            </a:r>
            <a:r>
              <a:rPr lang="en-US" b="1" dirty="0" err="1" smtClean="0"/>
              <a:t>Oomycota</a:t>
            </a:r>
            <a:r>
              <a:rPr lang="en-US" b="1" dirty="0" smtClean="0"/>
              <a:t> – </a:t>
            </a:r>
            <a:r>
              <a:rPr lang="ru-RU" b="1" dirty="0" smtClean="0"/>
              <a:t>зооспоры с двумя жгутиками, передний жгутик – с </a:t>
            </a:r>
            <a:r>
              <a:rPr lang="ru-RU" b="1" dirty="0" err="1" smtClean="0"/>
              <a:t>мастигонемами</a:t>
            </a:r>
            <a:r>
              <a:rPr lang="ru-RU" b="1" dirty="0" smtClean="0"/>
              <a:t>.</a:t>
            </a:r>
          </a:p>
          <a:p>
            <a:pPr algn="just">
              <a:buNone/>
            </a:pPr>
            <a:r>
              <a:rPr lang="ru-RU" b="1" dirty="0" smtClean="0"/>
              <a:t> 		</a:t>
            </a:r>
            <a:r>
              <a:rPr lang="ru-RU" b="1" dirty="0" smtClean="0">
                <a:solidFill>
                  <a:srgbClr val="002060"/>
                </a:solidFill>
              </a:rPr>
              <a:t>Развиваются зооспоры в </a:t>
            </a:r>
            <a:r>
              <a:rPr lang="ru-RU" b="1" dirty="0">
                <a:solidFill>
                  <a:srgbClr val="002060"/>
                </a:solidFill>
              </a:rPr>
              <a:t>з</a:t>
            </a:r>
            <a:r>
              <a:rPr lang="ru-RU" b="1" dirty="0" smtClean="0">
                <a:solidFill>
                  <a:srgbClr val="002060"/>
                </a:solidFill>
              </a:rPr>
              <a:t>ооспорангиях.</a:t>
            </a:r>
            <a:endParaRPr lang="ru-RU" b="1" dirty="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21175"/>
            <a:ext cx="8229600" cy="45719"/>
          </a:xfrm>
        </p:spPr>
        <p:txBody>
          <a:bodyPr>
            <a:normAutofit fontScale="90000"/>
          </a:bodyPr>
          <a:lstStyle/>
          <a:p>
            <a:endParaRPr lang="ru-RU" dirty="0"/>
          </a:p>
        </p:txBody>
      </p:sp>
      <p:sp>
        <p:nvSpPr>
          <p:cNvPr id="5" name="Содержимое 4"/>
          <p:cNvSpPr>
            <a:spLocks noGrp="1"/>
          </p:cNvSpPr>
          <p:nvPr>
            <p:ph idx="1"/>
          </p:nvPr>
        </p:nvSpPr>
        <p:spPr>
          <a:xfrm>
            <a:off x="395536" y="692696"/>
            <a:ext cx="8229600" cy="5184576"/>
          </a:xfrm>
        </p:spPr>
        <p:txBody>
          <a:bodyPr/>
          <a:lstStyle/>
          <a:p>
            <a:pPr algn="just"/>
            <a:r>
              <a:rPr lang="ru-RU" b="1" i="1" dirty="0" smtClean="0"/>
              <a:t>Спорангии –</a:t>
            </a:r>
            <a:r>
              <a:rPr lang="ru-RU" dirty="0" smtClean="0"/>
              <a:t> шаровидно вздутые тела, образующиеся на концах </a:t>
            </a:r>
            <a:r>
              <a:rPr lang="ru-RU" dirty="0" err="1" smtClean="0"/>
              <a:t>спорангиеносцев</a:t>
            </a:r>
            <a:r>
              <a:rPr lang="ru-RU" dirty="0" smtClean="0"/>
              <a:t>, в которых образуются одноклеточные, овальные, в массе тёмноокрашенные споры- </a:t>
            </a:r>
            <a:r>
              <a:rPr lang="ru-RU" dirty="0" err="1" smtClean="0"/>
              <a:t>спорангиоспоры</a:t>
            </a:r>
            <a:r>
              <a:rPr lang="ru-RU" dirty="0" smtClean="0"/>
              <a:t>. Освобождение спор из спорангия происходит при разрушении верхней части оболочки спорангия</a:t>
            </a:r>
            <a:r>
              <a:rPr lang="ru-RU" dirty="0" smtClean="0"/>
              <a:t>.</a:t>
            </a:r>
          </a:p>
          <a:p>
            <a:pPr algn="just">
              <a:buNone/>
            </a:pPr>
            <a:endParaRPr lang="ru-RU" dirty="0" smtClean="0"/>
          </a:p>
          <a:p>
            <a:pPr algn="just">
              <a:buNone/>
            </a:pPr>
            <a:r>
              <a:rPr lang="ru-RU" b="1" u="sng" dirty="0" err="1" smtClean="0">
                <a:solidFill>
                  <a:srgbClr val="FF0000"/>
                </a:solidFill>
              </a:rPr>
              <a:t>Спорангиоспоры</a:t>
            </a:r>
            <a:r>
              <a:rPr lang="ru-RU" b="1" dirty="0" smtClean="0"/>
              <a:t> – споры, формирующиеся </a:t>
            </a:r>
            <a:r>
              <a:rPr lang="ru-RU" b="1" u="sng" dirty="0" smtClean="0">
                <a:solidFill>
                  <a:srgbClr val="FF0000"/>
                </a:solidFill>
              </a:rPr>
              <a:t>эндогенно</a:t>
            </a:r>
            <a:r>
              <a:rPr lang="ru-RU" b="1" dirty="0" smtClean="0"/>
              <a:t> в спорангиях, которые находятся на особых гифах – </a:t>
            </a:r>
            <a:r>
              <a:rPr lang="ru-RU" b="1" u="sng" dirty="0" err="1" smtClean="0">
                <a:solidFill>
                  <a:srgbClr val="FF0000"/>
                </a:solidFill>
              </a:rPr>
              <a:t>спорангионосцах</a:t>
            </a:r>
            <a:r>
              <a:rPr lang="ru-RU" b="1" u="sng" dirty="0" smtClean="0">
                <a:solidFill>
                  <a:srgbClr val="FF0000"/>
                </a:solidFill>
              </a:rPr>
              <a:t>.</a:t>
            </a:r>
            <a:r>
              <a:rPr lang="ru-RU" b="1" dirty="0" smtClean="0"/>
              <a:t> </a:t>
            </a:r>
          </a:p>
          <a:p>
            <a:pPr algn="just">
              <a:buNone/>
            </a:pPr>
            <a:r>
              <a:rPr lang="ru-RU" b="1" dirty="0"/>
              <a:t>	</a:t>
            </a:r>
            <a:r>
              <a:rPr lang="ru-RU" b="1" dirty="0" smtClean="0"/>
              <a:t>	Эндогенные </a:t>
            </a:r>
            <a:r>
              <a:rPr lang="ru-RU" b="1" dirty="0" err="1"/>
              <a:t>спорангиоспоры</a:t>
            </a:r>
            <a:r>
              <a:rPr lang="ru-RU" b="1" dirty="0"/>
              <a:t> освобождаются только после                    разрушения спорангия, что происходит обычно при его намокании.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b="1" dirty="0" err="1" smtClean="0"/>
              <a:t>Спорангиоспоры</a:t>
            </a:r>
            <a:r>
              <a:rPr lang="ru-RU" sz="2800" b="1" dirty="0" smtClean="0"/>
              <a:t>  в порядке </a:t>
            </a:r>
            <a:r>
              <a:rPr lang="en-US" sz="2800" b="1" dirty="0" err="1" smtClean="0"/>
              <a:t>Mucorales</a:t>
            </a:r>
            <a:r>
              <a:rPr lang="en-US" sz="2800" b="1" dirty="0" smtClean="0"/>
              <a:t> (</a:t>
            </a:r>
            <a:r>
              <a:rPr lang="en-US" sz="2800" b="1" dirty="0" err="1" smtClean="0"/>
              <a:t>Zygomycota</a:t>
            </a:r>
            <a:r>
              <a:rPr lang="en-US" sz="2800" b="1" dirty="0" smtClean="0"/>
              <a:t>)</a:t>
            </a:r>
            <a:endParaRPr lang="ru-RU" sz="2800" b="1" dirty="0"/>
          </a:p>
        </p:txBody>
      </p:sp>
      <p:pic>
        <p:nvPicPr>
          <p:cNvPr id="4" name="Содержимое 3" descr="&amp;Gcy;&amp;rcy;&amp;icy;&amp;bcy;&amp;ycy; &amp;vcy;&amp;ycy;&amp;dcy;&amp;iecy;&amp;lcy;&amp;yacy;&amp;yucy;&amp;tcy; &amp;vcy; &amp;scy;&amp;acy;&amp;mcy;&amp;ocy;&amp;scy;&amp;tcy;&amp;ocy;&amp;yacy;&amp;tcy;&amp;iecy;&amp;lcy;&amp;softcy;&amp;ncy;&amp;ocy;&amp;iecy; &amp;tscy;&amp;acy;&amp;rcy;&amp;scy;&amp;tcy;&amp;vcy;&amp;ocy;, &amp;vcy;&amp;kcy;&amp;lcy;&amp;yucy;&amp;chcy;&amp;acy;&amp;yucy;&amp;shchcy;&amp;iecy;&amp;iecy; &amp;pcy;&amp;rcy;&amp;icy;&amp;mcy;&amp;iecy;&amp;rcy;&amp;ncy;&amp;ocy; 100 &amp;tcy;&amp;ycy;&amp;scy;&amp;yacy;&amp;chcy; &amp;vcy;&amp;icy;&amp;dcy;&amp;ocy;&amp;vcy;. &amp;Ecy;&amp;tcy;&amp;ocy; &amp;gcy;&amp;iecy;&amp;tcy;&amp;iecy;&amp;rcy;&amp;ocy;&amp;tcy;&amp;rcy;&amp;ocy;&amp;fcy;&amp;ncy;&amp;ycy;&amp;iecy; &amp;ocy;&amp;rcy;&amp;gcy;&amp;acy;&amp;ncy;&amp;icy;&amp;zcy;&amp;mcy;&amp;ycy;, &amp;ocy;&amp;bcy;&amp;icy;&amp;tcy;&amp;acy;&amp;yucy;&amp;shchcy;&amp;icy;&amp;iecy; &amp;vcy; &amp;ocy;&amp;scy;&amp;ncy;&amp;ocy;&amp;vcy;&amp;ncy;&amp;ocy;&amp;mcy;"/>
          <p:cNvPicPr>
            <a:picLocks noGrp="1"/>
          </p:cNvPicPr>
          <p:nvPr>
            <p:ph sz="half" idx="1"/>
          </p:nvPr>
        </p:nvPicPr>
        <p:blipFill>
          <a:blip r:embed="rId2" cstate="print"/>
          <a:stretch>
            <a:fillRect/>
          </a:stretch>
        </p:blipFill>
        <p:spPr bwMode="auto">
          <a:xfrm>
            <a:off x="395536" y="476672"/>
            <a:ext cx="4104456" cy="4284910"/>
          </a:xfrm>
          <a:prstGeom prst="rect">
            <a:avLst/>
          </a:prstGeom>
          <a:noFill/>
          <a:ln w="9525">
            <a:noFill/>
            <a:miter lim="800000"/>
            <a:headEnd/>
            <a:tailEnd/>
          </a:ln>
        </p:spPr>
      </p:pic>
      <p:pic>
        <p:nvPicPr>
          <p:cNvPr id="7" name="Содержимое 6" descr="Rhizopus Stolonifer Life Cycle"/>
          <p:cNvPicPr>
            <a:picLocks noGrp="1"/>
          </p:cNvPicPr>
          <p:nvPr>
            <p:ph sz="half" idx="2"/>
          </p:nvPr>
        </p:nvPicPr>
        <p:blipFill>
          <a:blip r:embed="rId3" cstate="print"/>
          <a:srcRect/>
          <a:stretch>
            <a:fillRect/>
          </a:stretch>
        </p:blipFill>
        <p:spPr bwMode="auto">
          <a:xfrm>
            <a:off x="4427984" y="476672"/>
            <a:ext cx="4200128" cy="424847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323528"/>
            <a:ext cx="8229600" cy="720080"/>
          </a:xfrm>
        </p:spPr>
        <p:txBody>
          <a:bodyPr>
            <a:normAutofit fontScale="90000"/>
          </a:bodyPr>
          <a:lstStyle/>
          <a:p>
            <a:endParaRPr lang="ru-RU" dirty="0"/>
          </a:p>
        </p:txBody>
      </p:sp>
      <p:sp>
        <p:nvSpPr>
          <p:cNvPr id="6" name="Содержимое 5"/>
          <p:cNvSpPr>
            <a:spLocks noGrp="1"/>
          </p:cNvSpPr>
          <p:nvPr>
            <p:ph idx="1"/>
          </p:nvPr>
        </p:nvSpPr>
        <p:spPr>
          <a:xfrm>
            <a:off x="457200" y="836712"/>
            <a:ext cx="8229600" cy="5289451"/>
          </a:xfrm>
        </p:spPr>
        <p:txBody>
          <a:bodyPr/>
          <a:lstStyle/>
          <a:p>
            <a:pPr algn="just">
              <a:buNone/>
            </a:pPr>
            <a:r>
              <a:rPr lang="en-US" dirty="0" smtClean="0"/>
              <a:t>	</a:t>
            </a:r>
            <a:r>
              <a:rPr lang="en-US" sz="3600" b="1" dirty="0" smtClean="0"/>
              <a:t>	</a:t>
            </a:r>
            <a:r>
              <a:rPr lang="ru-RU" b="1" dirty="0" smtClean="0"/>
              <a:t> </a:t>
            </a:r>
            <a:r>
              <a:rPr lang="ru-RU" b="1" dirty="0"/>
              <a:t>Обычно в спорангиях формируется большое количество спор (тысячи), но некоторые виды образуют мелкие спорангии, в которых лишь несколько спор или только одна – </a:t>
            </a:r>
            <a:r>
              <a:rPr lang="ru-RU" b="1" u="sng" dirty="0" err="1" smtClean="0"/>
              <a:t>спорангиоли</a:t>
            </a:r>
            <a:r>
              <a:rPr lang="ru-RU" b="1" i="1" dirty="0"/>
              <a:t> </a:t>
            </a:r>
            <a:r>
              <a:rPr lang="ru-RU" b="1" dirty="0" smtClean="0"/>
              <a:t> (например, у</a:t>
            </a:r>
            <a:r>
              <a:rPr lang="en-US" b="1" dirty="0" smtClean="0"/>
              <a:t> </a:t>
            </a:r>
            <a:r>
              <a:rPr lang="en-US" b="1" dirty="0" err="1" smtClean="0"/>
              <a:t>Thamnidium</a:t>
            </a:r>
            <a:r>
              <a:rPr lang="en-US" b="1" dirty="0" smtClean="0"/>
              <a:t>, </a:t>
            </a:r>
            <a:r>
              <a:rPr lang="en-US" b="1" dirty="0" err="1" smtClean="0"/>
              <a:t>Chaetocladium</a:t>
            </a:r>
            <a:r>
              <a:rPr lang="en-US" b="1" dirty="0" smtClean="0"/>
              <a:t>)</a:t>
            </a:r>
            <a:r>
              <a:rPr lang="ru-RU" b="1" dirty="0" smtClean="0"/>
              <a:t>.</a:t>
            </a:r>
            <a:endParaRPr lang="en-US" sz="3600" b="1" dirty="0">
              <a:solidFill>
                <a:srgbClr val="002060"/>
              </a:solidFill>
            </a:endParaRPr>
          </a:p>
          <a:p>
            <a:pPr algn="just">
              <a:buNone/>
            </a:pPr>
            <a:r>
              <a:rPr lang="ru-RU" sz="3600" b="1" dirty="0" smtClean="0">
                <a:solidFill>
                  <a:srgbClr val="002060"/>
                </a:solidFill>
              </a:rPr>
              <a:t>	Образование </a:t>
            </a:r>
            <a:r>
              <a:rPr lang="ru-RU" sz="3600" b="1" dirty="0" err="1">
                <a:solidFill>
                  <a:srgbClr val="002060"/>
                </a:solidFill>
              </a:rPr>
              <a:t>спорангиоспор</a:t>
            </a:r>
            <a:r>
              <a:rPr lang="ru-RU" sz="3600" b="1" dirty="0">
                <a:solidFill>
                  <a:srgbClr val="002060"/>
                </a:solidFill>
              </a:rPr>
              <a:t> характерно для зигомицетов.</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5151"/>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764704"/>
            <a:ext cx="8229600" cy="5361459"/>
          </a:xfrm>
        </p:spPr>
        <p:txBody>
          <a:bodyPr/>
          <a:lstStyle/>
          <a:p>
            <a:pPr algn="just"/>
            <a:r>
              <a:rPr lang="ru-RU" b="1" i="1" dirty="0" smtClean="0"/>
              <a:t>Конидии – </a:t>
            </a:r>
            <a:r>
              <a:rPr lang="ru-RU" dirty="0" smtClean="0"/>
              <a:t>споры бесполого размножения образующиеся при распаде мицелия на клетки. Конидии возникают одиночно, в головках (</a:t>
            </a:r>
            <a:r>
              <a:rPr lang="ru-RU" dirty="0" err="1" smtClean="0"/>
              <a:t>коремии</a:t>
            </a:r>
            <a:r>
              <a:rPr lang="ru-RU" dirty="0" smtClean="0"/>
              <a:t>) или цепочкой. Конидии образуются на специализированных </a:t>
            </a:r>
            <a:r>
              <a:rPr lang="ru-RU" dirty="0" err="1" smtClean="0"/>
              <a:t>спороносящих</a:t>
            </a:r>
            <a:r>
              <a:rPr lang="ru-RU" dirty="0" smtClean="0"/>
              <a:t> гифах, нередко разветвлённых, называемых </a:t>
            </a:r>
            <a:r>
              <a:rPr lang="ru-RU" dirty="0" err="1" smtClean="0"/>
              <a:t>конидиеносцами</a:t>
            </a:r>
            <a:r>
              <a:rPr lang="ru-RU" dirty="0" smtClean="0"/>
              <a:t>. На вершине </a:t>
            </a:r>
            <a:r>
              <a:rPr lang="ru-RU" dirty="0" err="1" smtClean="0"/>
              <a:t>конидиеносца</a:t>
            </a:r>
            <a:r>
              <a:rPr lang="ru-RU" dirty="0" smtClean="0"/>
              <a:t> последняя клетка вытягивается, поперечная перегородка расслаивается, конидии </a:t>
            </a:r>
            <a:r>
              <a:rPr lang="ru-RU" dirty="0" err="1" smtClean="0"/>
              <a:t>отшнуровываются</a:t>
            </a:r>
            <a:r>
              <a:rPr lang="ru-RU" dirty="0" smtClean="0"/>
              <a:t> и отпадают. </a:t>
            </a:r>
            <a:r>
              <a:rPr lang="ru-RU" dirty="0" err="1" smtClean="0"/>
              <a:t>Конидиеносцы</a:t>
            </a:r>
            <a:r>
              <a:rPr lang="ru-RU" dirty="0" smtClean="0"/>
              <a:t> на поверхности субстрата формируются одиночно или группами. При групповом расположении конидий на субстрате образуются ложа.</a:t>
            </a:r>
            <a:endParaRPr lang="ru-RU"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323528"/>
            <a:ext cx="8229600" cy="432048"/>
          </a:xfrm>
        </p:spPr>
        <p:txBody>
          <a:bodyPr>
            <a:normAutofit fontScale="90000"/>
          </a:bodyPr>
          <a:lstStyle/>
          <a:p>
            <a:endParaRPr lang="ru-RU" dirty="0"/>
          </a:p>
        </p:txBody>
      </p:sp>
      <p:pic>
        <p:nvPicPr>
          <p:cNvPr id="4" name="Содержимое 3" descr="&amp;Mcy;&amp;icy;&amp;kcy;&amp;rcy;&amp;ocy;&amp;bcy;&amp;icy;&amp;ocy;&amp;lcy;&amp;ocy;&amp;gcy;&amp;icy;&amp;yacy;. &amp;Ocy;&amp;scy;&amp;ncy;&amp;ocy;&amp;vcy;&amp;ycy; &amp;mcy;&amp;icy;&amp;kcy;&amp;ocy;&amp;lcy;&amp;ocy;&amp;gcy;&amp;icy;&amp;icy;"/>
          <p:cNvPicPr>
            <a:picLocks noGrp="1"/>
          </p:cNvPicPr>
          <p:nvPr>
            <p:ph idx="1"/>
          </p:nvPr>
        </p:nvPicPr>
        <p:blipFill>
          <a:blip r:embed="rId2" cstate="print"/>
          <a:stretch>
            <a:fillRect/>
          </a:stretch>
        </p:blipFill>
        <p:spPr bwMode="auto">
          <a:xfrm>
            <a:off x="395536" y="908720"/>
            <a:ext cx="8280920" cy="41044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361459"/>
          </a:xfrm>
        </p:spPr>
        <p:txBody>
          <a:bodyPr>
            <a:normAutofit/>
          </a:bodyPr>
          <a:lstStyle/>
          <a:p>
            <a:pPr algn="just">
              <a:buNone/>
            </a:pPr>
            <a:r>
              <a:rPr lang="ru-RU" dirty="0" smtClean="0"/>
              <a:t>		</a:t>
            </a:r>
            <a:r>
              <a:rPr lang="ru-RU" b="1" dirty="0" smtClean="0"/>
              <a:t>Конидии могут быть </a:t>
            </a:r>
            <a:r>
              <a:rPr lang="ru-RU" b="1" dirty="0"/>
              <a:t>быть бесцветными или темноокрашенными, одноклеточными или с перегородками, одно- или многоядерными. </a:t>
            </a:r>
            <a:endParaRPr lang="ru-RU" b="1" dirty="0" smtClean="0"/>
          </a:p>
          <a:p>
            <a:pPr algn="just">
              <a:buNone/>
            </a:pPr>
            <a:r>
              <a:rPr lang="ru-RU" b="1" dirty="0"/>
              <a:t>	</a:t>
            </a:r>
            <a:r>
              <a:rPr lang="ru-RU" b="1" dirty="0" smtClean="0"/>
              <a:t>	У </a:t>
            </a:r>
            <a:r>
              <a:rPr lang="ru-RU" b="1" dirty="0"/>
              <a:t>многих видов </a:t>
            </a:r>
            <a:r>
              <a:rPr lang="ru-RU" b="1" dirty="0" err="1"/>
              <a:t>конидиеносцы</a:t>
            </a:r>
            <a:r>
              <a:rPr lang="ru-RU" b="1" dirty="0"/>
              <a:t> расположены группами, защищенными специальными сплетениями гиф мицелия (ложа, пикниды). Конидии образуются у большинства высших грибов, </a:t>
            </a:r>
            <a:r>
              <a:rPr lang="ru-RU" b="1" u="sng" dirty="0">
                <a:solidFill>
                  <a:srgbClr val="002060"/>
                </a:solidFill>
              </a:rPr>
              <a:t>несовершенные грибы размножаются только конидиями.</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t>Типы </a:t>
            </a:r>
            <a:r>
              <a:rPr lang="ru-RU" sz="3200" b="1" dirty="0" err="1" smtClean="0"/>
              <a:t>конидиальных</a:t>
            </a:r>
            <a:r>
              <a:rPr lang="ru-RU" sz="3200" b="1" dirty="0" smtClean="0"/>
              <a:t> спороношений </a:t>
            </a:r>
            <a:endParaRPr lang="ru-RU" sz="3200" b="1" dirty="0"/>
          </a:p>
        </p:txBody>
      </p:sp>
      <p:pic>
        <p:nvPicPr>
          <p:cNvPr id="4" name="Содержимое 3" descr="http://tastyhealthy.net/botanic/images3/image001.gif"/>
          <p:cNvPicPr>
            <a:picLocks noGrp="1"/>
          </p:cNvPicPr>
          <p:nvPr>
            <p:ph idx="1"/>
          </p:nvPr>
        </p:nvPicPr>
        <p:blipFill>
          <a:blip r:embed="rId2" cstate="print"/>
          <a:srcRect/>
          <a:stretch>
            <a:fillRect/>
          </a:stretch>
        </p:blipFill>
        <p:spPr bwMode="auto">
          <a:xfrm>
            <a:off x="467544" y="332656"/>
            <a:ext cx="8136904" cy="51845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5151"/>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764704"/>
            <a:ext cx="8229600" cy="5361459"/>
          </a:xfrm>
        </p:spPr>
        <p:txBody>
          <a:bodyPr/>
          <a:lstStyle/>
          <a:p>
            <a:pPr algn="just"/>
            <a:r>
              <a:rPr lang="ru-RU" dirty="0" smtClean="0"/>
              <a:t>	</a:t>
            </a:r>
            <a:r>
              <a:rPr lang="ru-RU" b="1" i="1" dirty="0" smtClean="0"/>
              <a:t>Пикнида – </a:t>
            </a:r>
            <a:r>
              <a:rPr lang="ru-RU" dirty="0" smtClean="0"/>
              <a:t>плотное, густое сплетение мицелия, в котором образуются </a:t>
            </a:r>
            <a:r>
              <a:rPr lang="ru-RU" dirty="0" err="1" smtClean="0"/>
              <a:t>конидиеносцы</a:t>
            </a:r>
            <a:r>
              <a:rPr lang="ru-RU" dirty="0" smtClean="0"/>
              <a:t> с конидиями, выходящими через устьице, имеющееся в пикниде. </a:t>
            </a:r>
          </a:p>
          <a:p>
            <a:pPr algn="just"/>
            <a:endParaRPr lang="ru-RU"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781800" cy="1600200"/>
          </a:xfrm>
        </p:spPr>
        <p:txBody>
          <a:bodyPr>
            <a:normAutofit/>
          </a:bodyPr>
          <a:lstStyle/>
          <a:p>
            <a:r>
              <a:rPr lang="ru-RU" sz="4000" b="1" dirty="0" smtClean="0">
                <a:solidFill>
                  <a:srgbClr val="002060"/>
                </a:solidFill>
              </a:rPr>
              <a:t>Формы </a:t>
            </a:r>
            <a:r>
              <a:rPr lang="ru-RU" sz="4000" b="1" dirty="0" smtClean="0">
                <a:solidFill>
                  <a:srgbClr val="002060"/>
                </a:solidFill>
              </a:rPr>
              <a:t>полового </a:t>
            </a:r>
            <a:r>
              <a:rPr lang="ru-RU" sz="4000" b="1" dirty="0" smtClean="0">
                <a:solidFill>
                  <a:srgbClr val="002060"/>
                </a:solidFill>
              </a:rPr>
              <a:t>размножения </a:t>
            </a:r>
            <a:endParaRPr lang="ru-RU" sz="4000" b="1" dirty="0">
              <a:solidFill>
                <a:srgbClr val="002060"/>
              </a:solidFill>
            </a:endParaRPr>
          </a:p>
        </p:txBody>
      </p:sp>
      <p:sp>
        <p:nvSpPr>
          <p:cNvPr id="3" name="Содержимое 2"/>
          <p:cNvSpPr>
            <a:spLocks noGrp="1"/>
          </p:cNvSpPr>
          <p:nvPr>
            <p:ph idx="1"/>
          </p:nvPr>
        </p:nvSpPr>
        <p:spPr>
          <a:xfrm>
            <a:off x="539552" y="2132856"/>
            <a:ext cx="8208912" cy="3886200"/>
          </a:xfrm>
        </p:spPr>
        <p:txBody>
          <a:bodyPr>
            <a:normAutofit/>
          </a:bodyPr>
          <a:lstStyle/>
          <a:p>
            <a:pPr algn="just">
              <a:buNone/>
            </a:pPr>
            <a:r>
              <a:rPr lang="ru-RU" dirty="0" smtClean="0"/>
              <a:t>Сущность полового воспроизводства сводится к слиянию разнокачественных клеточных ядер и протоплазмы с последующей перекомбинацией наследственных свойств. При этом наблюдается слияние двух разных в половом отношении ядер.</a:t>
            </a:r>
          </a:p>
          <a:p>
            <a:pPr algn="just">
              <a:buNone/>
            </a:pPr>
            <a:r>
              <a:rPr lang="ru-RU" dirty="0" smtClean="0"/>
              <a:t>Половой </a:t>
            </a:r>
            <a:r>
              <a:rPr lang="ru-RU" dirty="0" smtClean="0"/>
              <a:t>процесс у низших и у высших грибов заметно различается.</a:t>
            </a:r>
          </a:p>
          <a:p>
            <a:pPr algn="just">
              <a:buNone/>
            </a:pPr>
            <a:r>
              <a:rPr lang="ru-RU" dirty="0" smtClean="0"/>
              <a:t>Для </a:t>
            </a:r>
            <a:r>
              <a:rPr lang="ru-RU" dirty="0" smtClean="0"/>
              <a:t>низших грибов характерны такие способы полового размножения, как </a:t>
            </a:r>
            <a:r>
              <a:rPr lang="ru-RU" dirty="0" err="1" smtClean="0"/>
              <a:t>планогамия</a:t>
            </a:r>
            <a:r>
              <a:rPr lang="ru-RU" dirty="0" smtClean="0"/>
              <a:t>, оогамия, зигогамия.</a:t>
            </a:r>
            <a:endParaRPr lang="ru-RU"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95536"/>
            <a:ext cx="8229600" cy="504056"/>
          </a:xfrm>
        </p:spPr>
        <p:txBody>
          <a:bodyPr>
            <a:normAutofit fontScale="90000"/>
          </a:bodyPr>
          <a:lstStyle/>
          <a:p>
            <a:endParaRPr lang="ru-RU" b="1" dirty="0">
              <a:solidFill>
                <a:srgbClr val="002060"/>
              </a:solidFill>
            </a:endParaRPr>
          </a:p>
        </p:txBody>
      </p:sp>
      <p:sp>
        <p:nvSpPr>
          <p:cNvPr id="3" name="Содержимое 2"/>
          <p:cNvSpPr>
            <a:spLocks noGrp="1"/>
          </p:cNvSpPr>
          <p:nvPr>
            <p:ph idx="1"/>
          </p:nvPr>
        </p:nvSpPr>
        <p:spPr>
          <a:xfrm>
            <a:off x="457200" y="692696"/>
            <a:ext cx="8229600" cy="5433467"/>
          </a:xfrm>
        </p:spPr>
        <p:txBody>
          <a:bodyPr/>
          <a:lstStyle/>
          <a:p>
            <a:pPr algn="just">
              <a:buNone/>
            </a:pPr>
            <a:r>
              <a:rPr lang="ru-RU" dirty="0" smtClean="0"/>
              <a:t>		</a:t>
            </a:r>
            <a:r>
              <a:rPr lang="ru-RU" sz="4000" b="1" dirty="0" smtClean="0"/>
              <a:t>Грибы </a:t>
            </a:r>
            <a:r>
              <a:rPr lang="ru-RU" sz="4000" b="1" dirty="0"/>
              <a:t>размножаются вегетативным, бесполым и половым путями. Общее – </a:t>
            </a:r>
            <a:r>
              <a:rPr lang="ru-RU" sz="4000" b="1" u="sng" dirty="0">
                <a:solidFill>
                  <a:srgbClr val="FF0000"/>
                </a:solidFill>
              </a:rPr>
              <a:t>всегда образуются споры.</a:t>
            </a:r>
          </a:p>
          <a:p>
            <a:endParaRPr lang="ru-RU"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8229600" cy="288032"/>
          </a:xfrm>
        </p:spPr>
        <p:txBody>
          <a:bodyPr>
            <a:normAutofit fontScale="90000"/>
          </a:bodyPr>
          <a:lstStyle/>
          <a:p>
            <a:endParaRPr lang="ru-RU" dirty="0"/>
          </a:p>
        </p:txBody>
      </p:sp>
      <p:pic>
        <p:nvPicPr>
          <p:cNvPr id="4" name="Содержимое 3" descr="&amp;Bcy;&amp;iecy;&amp;scy;&amp;pcy;&amp;ocy;&amp;lcy;&amp;ocy;&amp;iecy; &amp;rcy;&amp;acy;&amp;zcy;&amp;mcy;&amp;ncy;&amp;ocy;&amp;zhcy;&amp;iecy;&amp;ncy;&amp;icy;&amp;iecy; - &amp;Ucy;&amp;chcy;&amp;iecy;&amp;bcy;&amp;ncy;&amp;ocy;&amp;iecy; &amp;pcy;&amp;ocy;&amp;scy;&amp;ocy;&amp;bcy;&amp;icy;&amp;iecy; &amp;dcy;&amp;lcy;&amp;yacy; &amp;scy;&amp;tcy;&amp;ucy;&amp;dcy;&amp;iecy;&amp;ncy;&amp;tcy;&amp;ocy;&amp;vcy; &amp;lcy;&amp;iecy;&amp;scy;&amp;ocy;&amp;khcy;&amp;ocy;&amp;zcy;&amp;yacy;&amp;jcy;&amp;scy;&amp;tcy;&amp;vcy;&amp;iecy;&amp;ncy;&amp;ncy;&amp;ycy;&amp;khcy; &amp;scy;&amp;pcy;&amp;iecy;&amp;tscy;&amp;icy;&amp;acy;&amp;lcy;&amp;softcy;&amp;ncy;&amp;ocy;&amp;scy;&amp;tcy;&amp;iecy;&amp;jcy; &amp;Pcy;&amp;acy;&amp;vcy;&amp;lcy;&amp;ocy;&amp;dcy;&amp;acy;&amp;rcy; &amp;Kcy;&amp;iecy;&amp;rcy;&amp;iecy;&amp;kcy;&amp;ucy; 2009 &amp;ucy;&amp;dcy;&amp;kcy; 582. 28(075. 8)"/>
          <p:cNvPicPr>
            <a:picLocks noGrp="1"/>
          </p:cNvPicPr>
          <p:nvPr>
            <p:ph idx="1"/>
          </p:nvPr>
        </p:nvPicPr>
        <p:blipFill>
          <a:blip r:embed="rId2" cstate="print"/>
          <a:srcRect/>
          <a:stretch>
            <a:fillRect/>
          </a:stretch>
        </p:blipFill>
        <p:spPr bwMode="auto">
          <a:xfrm>
            <a:off x="683568" y="260648"/>
            <a:ext cx="8136903" cy="659735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95536" y="476672"/>
            <a:ext cx="82809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400" b="1" i="0" u="none" strike="noStrike" cap="none" normalizeH="0" baseline="0" dirty="0" err="1" smtClean="0">
                <a:ln>
                  <a:noFill/>
                </a:ln>
                <a:solidFill>
                  <a:schemeClr val="tx1"/>
                </a:solidFill>
                <a:effectLst/>
                <a:ea typeface="Calibri" pitchFamily="34" charset="0"/>
                <a:cs typeface="Times New Roman" pitchFamily="18" charset="0"/>
              </a:rPr>
              <a:t>Планогамия</a:t>
            </a:r>
            <a:r>
              <a:rPr kumimoji="0" lang="ru-RU" sz="2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заключается в слиянии (копуляции) разнополых гамет. После плазмогамии (слияния протоплазмы двух гамет), два ядра оказываются в состоянии дикариона. При этом в клетке наблюдается сближенное расположение ядер, которые утратили индивидуальные свойства и ведут себя как одно ядро. В результате образуется покоящаяся клетка – зигота или циста.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Планогамия</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встречается в виде изогамии – слиянии двух различных физиологически, но одинаковых внешне клеток и гетерогамии- слиянии двух различных и физиологически, и морфологически клеток.</a:t>
            </a:r>
            <a:endParaRPr kumimoji="0" lang="ru-RU"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ea typeface="Calibri" pitchFamily="34" charset="0"/>
                <a:cs typeface="Times New Roman" pitchFamily="18" charset="0"/>
              </a:rPr>
              <a:t>Планогамия</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наблюдается у таких фитопатогенных грибов, как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Synchytrium</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endobioticum</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Schilb</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Pers</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(возбудитель рака картофеля),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Opidium</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Brassicae</a:t>
            </a:r>
            <a:r>
              <a:rPr kumimoji="0" lang="en-US" sz="2400" b="0" i="0" u="none" strike="noStrike" cap="none" normalizeH="0" baseline="0" dirty="0" smtClean="0">
                <a:ln>
                  <a:noFill/>
                </a:ln>
                <a:solidFill>
                  <a:schemeClr val="tx1"/>
                </a:solidFill>
                <a:effectLst/>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ea typeface="Calibri" pitchFamily="34" charset="0"/>
                <a:cs typeface="Times New Roman" pitchFamily="18" charset="0"/>
              </a:rPr>
              <a:t>Woron</a:t>
            </a:r>
            <a:r>
              <a:rPr kumimoji="0" lang="ru-RU" sz="2400" b="0" i="0" u="none" strike="noStrike" cap="none" normalizeH="0" baseline="0" dirty="0" smtClean="0">
                <a:ln>
                  <a:noFill/>
                </a:ln>
                <a:solidFill>
                  <a:schemeClr val="tx1"/>
                </a:solidFill>
                <a:effectLst/>
                <a:ea typeface="Calibri" pitchFamily="34" charset="0"/>
                <a:cs typeface="Times New Roman" pitchFamily="18" charset="0"/>
              </a:rPr>
              <a:t>. (возбудитель чёрной ножки капусты) и других.</a:t>
            </a:r>
            <a:endParaRPr kumimoji="0" lang="ru-RU"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891480"/>
            <a:ext cx="8229600" cy="72008"/>
          </a:xfrm>
        </p:spPr>
        <p:txBody>
          <a:bodyPr>
            <a:normAutofit fontScale="90000"/>
          </a:bodyPr>
          <a:lstStyle/>
          <a:p>
            <a:endParaRPr lang="ru-RU" dirty="0"/>
          </a:p>
        </p:txBody>
      </p:sp>
      <p:sp>
        <p:nvSpPr>
          <p:cNvPr id="3" name="Содержимое 2"/>
          <p:cNvSpPr>
            <a:spLocks noGrp="1"/>
          </p:cNvSpPr>
          <p:nvPr>
            <p:ph idx="1"/>
          </p:nvPr>
        </p:nvSpPr>
        <p:spPr>
          <a:xfrm>
            <a:off x="611560" y="692697"/>
            <a:ext cx="8075240" cy="1728192"/>
          </a:xfrm>
        </p:spPr>
        <p:txBody>
          <a:bodyPr/>
          <a:lstStyle/>
          <a:p>
            <a:pPr>
              <a:buNone/>
            </a:pPr>
            <a:r>
              <a:rPr lang="ru-RU" b="1" dirty="0" smtClean="0"/>
              <a:t>		</a:t>
            </a:r>
            <a:r>
              <a:rPr lang="ru-RU" b="1" dirty="0" err="1" smtClean="0">
                <a:solidFill>
                  <a:srgbClr val="FF0000"/>
                </a:solidFill>
              </a:rPr>
              <a:t>Гаметогамия</a:t>
            </a:r>
            <a:r>
              <a:rPr lang="ru-RU" b="1" dirty="0" smtClean="0">
                <a:solidFill>
                  <a:srgbClr val="FF0000"/>
                </a:solidFill>
              </a:rPr>
              <a:t> (</a:t>
            </a:r>
            <a:r>
              <a:rPr lang="ru-RU" b="1" dirty="0" err="1" smtClean="0">
                <a:solidFill>
                  <a:srgbClr val="FF0000"/>
                </a:solidFill>
              </a:rPr>
              <a:t>планогамия</a:t>
            </a:r>
            <a:r>
              <a:rPr lang="ru-RU" b="1" dirty="0" smtClean="0">
                <a:solidFill>
                  <a:srgbClr val="FF0000"/>
                </a:solidFill>
              </a:rPr>
              <a:t>)</a:t>
            </a:r>
            <a:r>
              <a:rPr lang="ru-RU" b="1" dirty="0" smtClean="0"/>
              <a:t> </a:t>
            </a:r>
            <a:r>
              <a:rPr lang="ru-RU" b="1" dirty="0" smtClean="0"/>
              <a:t>– слияние половых клеток (гамет). Может проходить в форме изо-, гетеро- и оогамии ( </a:t>
            </a:r>
            <a:r>
              <a:rPr lang="ru-RU" b="1" dirty="0" err="1" smtClean="0">
                <a:solidFill>
                  <a:srgbClr val="FF0000"/>
                </a:solidFill>
              </a:rPr>
              <a:t>Chytridiomycota</a:t>
            </a:r>
            <a:r>
              <a:rPr lang="ru-RU" b="1" dirty="0" smtClean="0"/>
              <a:t>).</a:t>
            </a:r>
            <a:endParaRPr lang="ru-RU" b="1" dirty="0"/>
          </a:p>
        </p:txBody>
      </p:sp>
      <p:pic>
        <p:nvPicPr>
          <p:cNvPr id="4" name="Рисунок 3" descr="&amp;Rcy;&amp;iecy;&amp;fcy;&amp;iecy;&amp;rcy;&amp;acy;&amp;tcy; Mycota"/>
          <p:cNvPicPr/>
          <p:nvPr/>
        </p:nvPicPr>
        <p:blipFill>
          <a:blip r:embed="rId2" cstate="print"/>
          <a:srcRect/>
          <a:stretch>
            <a:fillRect/>
          </a:stretch>
        </p:blipFill>
        <p:spPr bwMode="auto">
          <a:xfrm>
            <a:off x="1259632" y="2420888"/>
            <a:ext cx="6984776" cy="35283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23528" y="908720"/>
            <a:ext cx="83894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Оогамия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слияние разнополых, неподвижных, различных по форме и величине клеток. Женская клетка более крупная, округлая, называется оогамией. Мужская клетка меньше по величине и несколько вытянута или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мешковидная</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называется антеридием. Обе клетки формируются на концах многоядерного нечленистого мицелия. В результате слияния этих клеток образуется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ооспора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окружённая плотной многослойной оболочкой.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Ооспоры</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могут возникать на наружном мицелии (у грибов вида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Pythium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debarianum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Hesse</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возбудителей корневой гнили у многих культур) или внутри тканей, в межклетниках (у грибов вида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Plasmopara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viticola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Berl</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возбудителей ложной мучнистой росы винограда).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pPr algn="just"/>
            <a:r>
              <a:rPr lang="ru-RU" sz="3200" b="1" dirty="0" smtClean="0"/>
              <a:t>Нетипичная оогамия у</a:t>
            </a:r>
            <a:r>
              <a:rPr lang="en-US" sz="3200" b="1" dirty="0" smtClean="0"/>
              <a:t> </a:t>
            </a:r>
            <a:r>
              <a:rPr lang="en-US" sz="3200" b="1" dirty="0" err="1" smtClean="0"/>
              <a:t>Saprolegnia</a:t>
            </a:r>
            <a:endParaRPr lang="ru-RU" sz="3200" b="1" dirty="0"/>
          </a:p>
        </p:txBody>
      </p:sp>
      <p:pic>
        <p:nvPicPr>
          <p:cNvPr id="10" name="Содержимое 9" descr="MUSHROOMS-ONLINE.RU - &amp;Pcy;&amp;rcy;&amp;ocy;&amp;tcy;&amp;icy;&amp;scy;&amp;tcy;&amp;ycy;"/>
          <p:cNvPicPr>
            <a:picLocks noGrp="1"/>
          </p:cNvPicPr>
          <p:nvPr>
            <p:ph idx="1"/>
          </p:nvPr>
        </p:nvPicPr>
        <p:blipFill>
          <a:blip r:embed="rId2" cstate="print"/>
          <a:stretch>
            <a:fillRect/>
          </a:stretch>
        </p:blipFill>
        <p:spPr bwMode="auto">
          <a:xfrm>
            <a:off x="5724128" y="620688"/>
            <a:ext cx="3067050" cy="3810000"/>
          </a:xfrm>
          <a:prstGeom prst="rect">
            <a:avLst/>
          </a:prstGeom>
          <a:noFill/>
          <a:ln w="9525">
            <a:noFill/>
            <a:miter lim="800000"/>
            <a:headEnd/>
            <a:tailEnd/>
          </a:ln>
        </p:spPr>
      </p:pic>
      <p:pic>
        <p:nvPicPr>
          <p:cNvPr id="5" name="Рисунок 4" descr="&amp;Vcy;&amp;vcy;&amp;iecy;&amp;dcy;&amp;iecy;&amp;ncy;&amp;icy;&amp;iecy; &amp;vcy; &amp;acy;&amp;lcy;&amp;softcy;&amp;gcy;&amp;ocy;&amp;lcy;&amp;ocy;&amp;gcy;&amp;icy;&amp;yucy; &amp;icy; &amp;mcy;&amp;icy;&amp;kcy;&amp;ocy;&amp;lcy;&amp;ocy;&amp;gcy;&amp;icy;&amp;yucy; - &amp;Ocy;&amp;tcy;&amp;dcy;&amp;iecy;&amp;lcy; heterocontae : 242"/>
          <p:cNvPicPr/>
          <p:nvPr/>
        </p:nvPicPr>
        <p:blipFill>
          <a:blip r:embed="rId3" cstate="print"/>
          <a:srcRect/>
          <a:stretch>
            <a:fillRect/>
          </a:stretch>
        </p:blipFill>
        <p:spPr bwMode="auto">
          <a:xfrm>
            <a:off x="539552" y="908720"/>
            <a:ext cx="4824536" cy="393647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196752"/>
            <a:ext cx="8363272" cy="4929411"/>
          </a:xfrm>
        </p:spPr>
        <p:txBody>
          <a:bodyPr>
            <a:normAutofit lnSpcReduction="10000"/>
          </a:bodyPr>
          <a:lstStyle/>
          <a:p>
            <a:pPr algn="just">
              <a:buNone/>
            </a:pPr>
            <a:r>
              <a:rPr lang="ru-RU" b="1" dirty="0" smtClean="0"/>
              <a:t>		Зигогамия</a:t>
            </a:r>
            <a:r>
              <a:rPr lang="ru-RU" dirty="0" smtClean="0"/>
              <a:t> </a:t>
            </a:r>
            <a:r>
              <a:rPr lang="ru-RU" dirty="0" smtClean="0"/>
              <a:t>– это слияние двух физиологически различных, но морфологически одинаковых половых клеток. При этом на мицелии (+ и –) вырастают короткие гифы, вздутые концы которых заполнены густой протоплазмой со многими ядрами. Называются эти выросты </a:t>
            </a:r>
            <a:r>
              <a:rPr lang="ru-RU" dirty="0" err="1" smtClean="0"/>
              <a:t>гаметогамиями</a:t>
            </a:r>
            <a:r>
              <a:rPr lang="ru-RU" dirty="0" smtClean="0"/>
              <a:t>. Они растут навстречу друг другу до </a:t>
            </a:r>
            <a:r>
              <a:rPr lang="ru-RU" dirty="0" err="1" smtClean="0"/>
              <a:t>соприкасновения</a:t>
            </a:r>
            <a:r>
              <a:rPr lang="ru-RU" dirty="0" smtClean="0"/>
              <a:t> и отдаляются перегородкой от образующего их мицелия.</a:t>
            </a:r>
          </a:p>
          <a:p>
            <a:pPr algn="just">
              <a:buNone/>
            </a:pPr>
            <a:r>
              <a:rPr lang="ru-RU" dirty="0" smtClean="0"/>
              <a:t>		В </a:t>
            </a:r>
            <a:r>
              <a:rPr lang="ru-RU" dirty="0" smtClean="0"/>
              <a:t>месте взаимного соприкосновения их оболочки растворяются, и содержимое обеих клеток сливается. Вокруг возникшей клетки образуется многослойная оболочка. Такая спора называется зигоспорой. Зигогамия наблюдается у таких фитопатогенных грибов, как, например, </a:t>
            </a:r>
            <a:r>
              <a:rPr lang="ru-RU" dirty="0" err="1" smtClean="0"/>
              <a:t>мукоровые</a:t>
            </a:r>
            <a:r>
              <a:rPr lang="ru-RU" dirty="0" smtClean="0"/>
              <a:t> (порядок </a:t>
            </a:r>
            <a:r>
              <a:rPr lang="en-US" dirty="0" err="1" smtClean="0"/>
              <a:t>Mucorales</a:t>
            </a:r>
            <a:r>
              <a:rPr lang="ru-RU" dirty="0" smtClean="0"/>
              <a:t>).</a:t>
            </a:r>
          </a:p>
          <a:p>
            <a:endParaRPr lang="ru-RU"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490066"/>
          </a:xfrm>
        </p:spPr>
        <p:txBody>
          <a:bodyPr>
            <a:noAutofit/>
          </a:bodyPr>
          <a:lstStyle/>
          <a:p>
            <a:pPr algn="just"/>
            <a:r>
              <a:rPr lang="ru-RU" sz="3200" b="1" dirty="0" smtClean="0"/>
              <a:t>Зигогамия у </a:t>
            </a:r>
            <a:r>
              <a:rPr lang="en-US" sz="3200" b="1" dirty="0" err="1" smtClean="0"/>
              <a:t>Mucor</a:t>
            </a:r>
            <a:r>
              <a:rPr lang="en-US" sz="3200" b="1" dirty="0" smtClean="0"/>
              <a:t> (</a:t>
            </a:r>
            <a:r>
              <a:rPr lang="en-US" sz="3200" b="1" dirty="0" err="1" smtClean="0"/>
              <a:t>Zygomycota</a:t>
            </a:r>
            <a:r>
              <a:rPr lang="en-US" sz="3200" b="1" dirty="0" smtClean="0"/>
              <a:t>)</a:t>
            </a:r>
            <a:endParaRPr lang="ru-RU" sz="3200" b="1" dirty="0"/>
          </a:p>
        </p:txBody>
      </p:sp>
      <p:pic>
        <p:nvPicPr>
          <p:cNvPr id="4" name="Содержимое 3" descr="&amp;Lcy;&amp;icy;&amp;shcy;&amp;acy;&amp;jcy;&amp;ncy;&amp;icy;&amp;kcy;&amp;icy; (Lichenes) - &amp;Lcy;&amp;iecy;&amp;kcy;&amp;tscy;&amp;icy;&amp;yacy;"/>
          <p:cNvPicPr>
            <a:picLocks noGrp="1"/>
          </p:cNvPicPr>
          <p:nvPr>
            <p:ph idx="1"/>
          </p:nvPr>
        </p:nvPicPr>
        <p:blipFill>
          <a:blip r:embed="rId2" cstate="print"/>
          <a:srcRect/>
          <a:stretch>
            <a:fillRect/>
          </a:stretch>
        </p:blipFill>
        <p:spPr bwMode="auto">
          <a:xfrm>
            <a:off x="179512" y="1052736"/>
            <a:ext cx="8784976" cy="53285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179512" y="404664"/>
            <a:ext cx="8712968"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грибов класса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Ascomycetes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наиболее просто половое размножение осуществляется у дрожжей. При этом обе свободно плавающие клетки сливаются, и продукт слияния превращается в сумку с 8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сумкоспорами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сумчатых грибов рода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Taphrina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протекает только в диплоидном состоянии,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аскоспоры</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выпав из сумки, попарно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капулируют</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одна с другой и дают сразу диплоидный мицелий, клетки которого имеют по 2 разнополых ядра. У сумчатых грибов рода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Pyrenophora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половые органы формируются на двух особых ветвях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мужской и женской. Мужская ветвь заканчивается крупной многоядерной клеткой- антеридием, а на женской ветви образуется архикарп, который состоит из округлой многоядерной клетки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аскогона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вытянутой узкой клетки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трихогина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Трихогина</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при оплодотворении прикладывается к антеридию, и через образующееся в оболочке отверстие содержимое антеридия переливается в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трихогину</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далее в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аскогон</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Ядра дикариона сливаются в диплоидное ядро. Ядро трижды делится с образованием 8 гаплоидных ядер. Затем формируется сумка с 8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сумкоспорами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плодосумчатых</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сумки образуются в особых вместилищах </a:t>
            </a:r>
            <a:r>
              <a:rPr kumimoji="0" lang="ru-RU"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плодовых телах различной формы: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323528" y="548680"/>
            <a:ext cx="8604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1" i="0" u="none" strike="noStrike" cap="none" normalizeH="0" baseline="0" dirty="0" err="1" smtClean="0">
                <a:ln>
                  <a:noFill/>
                </a:ln>
                <a:solidFill>
                  <a:schemeClr val="tx1"/>
                </a:solidFill>
                <a:effectLst/>
                <a:ea typeface="Calibri" pitchFamily="34" charset="0"/>
                <a:cs typeface="Times New Roman" pitchFamily="18" charset="0"/>
              </a:rPr>
              <a:t>Клейстотеций</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 закрытое плодовое тело без выходного отверстия;</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Перитеций</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 закрытое плодовое тело с отверстием на вершине;</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ea typeface="Calibri" pitchFamily="34" charset="0"/>
                <a:cs typeface="Times New Roman" pitchFamily="18" charset="0"/>
              </a:rPr>
              <a:t>Апотеций</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 открытое плодовое тело.</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2000" dirty="0" smtClean="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Грибы класса  </a:t>
            </a:r>
            <a:r>
              <a:rPr kumimoji="0" lang="en-US" sz="2000" b="0" i="0" u="none" strike="noStrike" cap="none" normalizeH="0" baseline="0" dirty="0" err="1" smtClean="0">
                <a:ln>
                  <a:noFill/>
                </a:ln>
                <a:solidFill>
                  <a:schemeClr val="tx1"/>
                </a:solidFill>
                <a:effectLst/>
                <a:ea typeface="Calibri" pitchFamily="34" charset="0"/>
                <a:cs typeface="Times New Roman" pitchFamily="18" charset="0"/>
              </a:rPr>
              <a:t>Basidiomycetes</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характеризуются наличием базидий, как основного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ограна</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спороношения. Различают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холобазидии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(без перегородок)  и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фрагмобазидии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(с перегородками). Но боках или на вершине базидии на особых выростах –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стеригмах</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образуются экзогенно одноядерные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базидиоспоры</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Половые органы у этих грибов утрачены. Развитие организма происходит с сохранением смены ядерных фаз, при которых гаплоидное состояние переходит в диплоидное и обратно.</a:t>
            </a:r>
            <a:endParaRPr kumimoji="0" lang="ru-RU"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Многие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базидиальные</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грибы образуют плодовые тела. Чаще всего они представляют собой довольно крупные образования различной формы, например, плодовые тела трутовиков. Если разрезать плодовое тело гриба трутовика поперёк, то будет хорошо видно его строение: верхняя часть состоит из плотной ткани – сплетение мицелия, а нижняя часть – из трубчатого слоя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геминофора</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 Поверхность трубок покрыта слоем базидий с </a:t>
            </a:r>
            <a:r>
              <a:rPr kumimoji="0" lang="ru-RU" sz="2000" b="0" i="0" u="none" strike="noStrike" cap="none" normalizeH="0" baseline="0" dirty="0" err="1" smtClean="0">
                <a:ln>
                  <a:noFill/>
                </a:ln>
                <a:solidFill>
                  <a:schemeClr val="tx1"/>
                </a:solidFill>
                <a:effectLst/>
                <a:ea typeface="Calibri" pitchFamily="34" charset="0"/>
                <a:cs typeface="Times New Roman" pitchFamily="18" charset="0"/>
              </a:rPr>
              <a:t>базидиоспорами</a:t>
            </a:r>
            <a:r>
              <a:rPr kumimoji="0" lang="ru-RU" sz="2000" b="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cs typeface="Arial"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04664"/>
            <a:ext cx="6781800" cy="1600200"/>
          </a:xfrm>
        </p:spPr>
        <p:txBody>
          <a:bodyPr>
            <a:noAutofit/>
          </a:bodyPr>
          <a:lstStyle/>
          <a:p>
            <a:r>
              <a:rPr lang="ru-RU" sz="4000" b="1" dirty="0" smtClean="0">
                <a:solidFill>
                  <a:srgbClr val="002060"/>
                </a:solidFill>
              </a:rPr>
              <a:t>Формы вегетативного размножения</a:t>
            </a:r>
            <a:endParaRPr lang="ru-RU" sz="4000" b="1" dirty="0">
              <a:solidFill>
                <a:srgbClr val="002060"/>
              </a:solidFill>
            </a:endParaRPr>
          </a:p>
        </p:txBody>
      </p:sp>
      <p:sp>
        <p:nvSpPr>
          <p:cNvPr id="3" name="Содержимое 2"/>
          <p:cNvSpPr>
            <a:spLocks noGrp="1"/>
          </p:cNvSpPr>
          <p:nvPr>
            <p:ph idx="1"/>
          </p:nvPr>
        </p:nvSpPr>
        <p:spPr>
          <a:xfrm>
            <a:off x="899592" y="2132856"/>
            <a:ext cx="7543800" cy="3886200"/>
          </a:xfrm>
        </p:spPr>
        <p:txBody>
          <a:bodyPr>
            <a:normAutofit/>
          </a:bodyPr>
          <a:lstStyle/>
          <a:p>
            <a:pPr lvl="0" algn="just"/>
            <a:r>
              <a:rPr lang="ru-RU" b="1" dirty="0" smtClean="0">
                <a:solidFill>
                  <a:srgbClr val="FF0000"/>
                </a:solidFill>
              </a:rPr>
              <a:t>Фрагментация</a:t>
            </a:r>
            <a:r>
              <a:rPr lang="ru-RU" dirty="0" smtClean="0"/>
              <a:t> </a:t>
            </a:r>
            <a:r>
              <a:rPr lang="ru-RU" dirty="0"/>
              <a:t>– </a:t>
            </a:r>
            <a:r>
              <a:rPr lang="ru-RU" b="1" dirty="0"/>
              <a:t>отделение </a:t>
            </a:r>
            <a:r>
              <a:rPr lang="ru-RU" b="1" dirty="0" smtClean="0"/>
              <a:t> </a:t>
            </a:r>
            <a:r>
              <a:rPr lang="ru-RU" b="1" dirty="0"/>
              <a:t>от основной массы мицелия отдельных клеток или мицелия</a:t>
            </a:r>
            <a:r>
              <a:rPr lang="ru-RU" b="1" dirty="0" smtClean="0"/>
              <a:t>.</a:t>
            </a:r>
          </a:p>
          <a:p>
            <a:pPr lvl="0" algn="just">
              <a:buNone/>
            </a:pPr>
            <a:r>
              <a:rPr lang="ru-RU" b="1" dirty="0"/>
              <a:t>	</a:t>
            </a:r>
            <a:r>
              <a:rPr lang="ru-RU" b="1" dirty="0" smtClean="0"/>
              <a:t> </a:t>
            </a:r>
            <a:r>
              <a:rPr lang="ru-RU" b="1" dirty="0"/>
              <a:t>На клетках мицелия  образуются выросты (почки), которые отделяются от материнской клетки или сохраняют с ней связь, принимая вид цепочек (</a:t>
            </a:r>
            <a:r>
              <a:rPr lang="ru-RU" b="1" dirty="0" smtClean="0"/>
              <a:t>псевдомицелий).</a:t>
            </a:r>
            <a:endParaRPr lang="ru-RU" b="1" dirty="0"/>
          </a:p>
          <a:p>
            <a:endParaRPr lang="ru-RU"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63488"/>
            <a:ext cx="8229600" cy="288032"/>
          </a:xfrm>
        </p:spPr>
        <p:txBody>
          <a:bodyPr>
            <a:normAutofit fontScale="90000"/>
          </a:bodyPr>
          <a:lstStyle/>
          <a:p>
            <a:endParaRPr lang="ru-RU" dirty="0"/>
          </a:p>
        </p:txBody>
      </p:sp>
      <p:sp>
        <p:nvSpPr>
          <p:cNvPr id="3" name="Содержимое 2"/>
          <p:cNvSpPr>
            <a:spLocks noGrp="1"/>
          </p:cNvSpPr>
          <p:nvPr>
            <p:ph idx="1"/>
          </p:nvPr>
        </p:nvSpPr>
        <p:spPr>
          <a:xfrm>
            <a:off x="457200" y="476673"/>
            <a:ext cx="8075240" cy="2664296"/>
          </a:xfrm>
        </p:spPr>
        <p:txBody>
          <a:bodyPr/>
          <a:lstStyle/>
          <a:p>
            <a:pPr algn="just">
              <a:buNone/>
            </a:pPr>
            <a:r>
              <a:rPr lang="ru-RU" dirty="0"/>
              <a:t>	</a:t>
            </a:r>
            <a:r>
              <a:rPr lang="ru-RU" dirty="0" smtClean="0"/>
              <a:t> </a:t>
            </a:r>
            <a:r>
              <a:rPr lang="ru-RU" sz="3600" b="1" dirty="0" smtClean="0"/>
              <a:t>Особенно почкование характерно для дрожжевых грибов.</a:t>
            </a:r>
          </a:p>
          <a:p>
            <a:pPr>
              <a:buNone/>
            </a:pPr>
            <a:r>
              <a:rPr lang="ru-RU" dirty="0" smtClean="0"/>
              <a:t> </a:t>
            </a:r>
            <a:endParaRPr lang="ru-RU" dirty="0"/>
          </a:p>
        </p:txBody>
      </p:sp>
      <p:pic>
        <p:nvPicPr>
          <p:cNvPr id="4" name="Рисунок 3" descr="&amp;Bcy;&amp;icy;&amp;ocy;&amp;lcy;&amp;ocy;&amp;gcy;&amp;icy;&amp;yacy;"/>
          <p:cNvPicPr/>
          <p:nvPr/>
        </p:nvPicPr>
        <p:blipFill>
          <a:blip r:embed="rId2" cstate="print"/>
          <a:srcRect/>
          <a:stretch>
            <a:fillRect/>
          </a:stretch>
        </p:blipFill>
        <p:spPr bwMode="auto">
          <a:xfrm>
            <a:off x="3419872" y="2204864"/>
            <a:ext cx="5220580" cy="360039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47464"/>
            <a:ext cx="8229600" cy="216024"/>
          </a:xfrm>
        </p:spPr>
        <p:txBody>
          <a:bodyPr>
            <a:normAutofit fontScale="90000"/>
          </a:bodyPr>
          <a:lstStyle/>
          <a:p>
            <a:endParaRPr lang="ru-RU" dirty="0"/>
          </a:p>
        </p:txBody>
      </p:sp>
      <p:sp>
        <p:nvSpPr>
          <p:cNvPr id="3" name="Содержимое 2"/>
          <p:cNvSpPr>
            <a:spLocks noGrp="1"/>
          </p:cNvSpPr>
          <p:nvPr>
            <p:ph idx="1"/>
          </p:nvPr>
        </p:nvSpPr>
        <p:spPr>
          <a:xfrm>
            <a:off x="395536" y="3573016"/>
            <a:ext cx="8496944" cy="2553147"/>
          </a:xfrm>
        </p:spPr>
        <p:txBody>
          <a:bodyPr/>
          <a:lstStyle/>
          <a:p>
            <a:pPr algn="just">
              <a:buNone/>
            </a:pPr>
            <a:r>
              <a:rPr lang="ru-RU" dirty="0" smtClean="0"/>
              <a:t>		</a:t>
            </a:r>
            <a:r>
              <a:rPr lang="ru-RU" b="1" dirty="0" smtClean="0"/>
              <a:t>Почкование может быть и у представителей других групп  (например, почкование </a:t>
            </a:r>
            <a:r>
              <a:rPr lang="ru-RU" b="1" dirty="0" err="1" smtClean="0"/>
              <a:t>аскоспор</a:t>
            </a:r>
            <a:r>
              <a:rPr lang="ru-RU" b="1" dirty="0" smtClean="0"/>
              <a:t> у сумчатых грибов и </a:t>
            </a:r>
            <a:r>
              <a:rPr lang="ru-RU" b="1" dirty="0" err="1" smtClean="0"/>
              <a:t>базидиоспор</a:t>
            </a:r>
            <a:r>
              <a:rPr lang="ru-RU" b="1" dirty="0" smtClean="0"/>
              <a:t> у головневых).</a:t>
            </a:r>
            <a:endParaRPr lang="ru-RU" b="1" dirty="0"/>
          </a:p>
        </p:txBody>
      </p:sp>
      <p:pic>
        <p:nvPicPr>
          <p:cNvPr id="4" name="Рисунок 3" descr="&amp;Bcy;&amp;acy;&amp;zcy;&amp;icy;&amp;dcy;&amp;icy;&amp;acy;&amp;lcy;&amp;softcy;&amp;ncy;&amp;ycy;&amp;iecy; &amp;gcy;&amp;rcy;&amp;icy;&amp;bcy;&amp;ycy;."/>
          <p:cNvPicPr/>
          <p:nvPr/>
        </p:nvPicPr>
        <p:blipFill>
          <a:blip r:embed="rId2" cstate="print"/>
          <a:srcRect/>
          <a:stretch>
            <a:fillRect/>
          </a:stretch>
        </p:blipFill>
        <p:spPr bwMode="auto">
          <a:xfrm>
            <a:off x="21704" y="-16057"/>
            <a:ext cx="5400600" cy="398775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19472"/>
            <a:ext cx="8229600" cy="144016"/>
          </a:xfrm>
        </p:spPr>
        <p:txBody>
          <a:bodyPr>
            <a:normAutofit fontScale="90000"/>
          </a:bodyPr>
          <a:lstStyle/>
          <a:p>
            <a:endParaRPr lang="ru-RU" dirty="0"/>
          </a:p>
        </p:txBody>
      </p:sp>
      <p:sp>
        <p:nvSpPr>
          <p:cNvPr id="3" name="Содержимое 2"/>
          <p:cNvSpPr>
            <a:spLocks noGrp="1"/>
          </p:cNvSpPr>
          <p:nvPr>
            <p:ph idx="1"/>
          </p:nvPr>
        </p:nvSpPr>
        <p:spPr>
          <a:xfrm>
            <a:off x="457200" y="692696"/>
            <a:ext cx="8229600" cy="5433467"/>
          </a:xfrm>
        </p:spPr>
        <p:txBody>
          <a:bodyPr>
            <a:normAutofit/>
          </a:bodyPr>
          <a:lstStyle/>
          <a:p>
            <a:pPr algn="just">
              <a:spcBef>
                <a:spcPts val="0"/>
              </a:spcBef>
            </a:pPr>
            <a:r>
              <a:rPr lang="ru-RU" b="1" i="1" dirty="0" err="1" smtClean="0"/>
              <a:t>Оидии</a:t>
            </a:r>
            <a:r>
              <a:rPr lang="ru-RU" b="1" i="1" dirty="0" smtClean="0"/>
              <a:t> –</a:t>
            </a:r>
            <a:r>
              <a:rPr lang="ru-RU" dirty="0" smtClean="0"/>
              <a:t> образуются путём </a:t>
            </a:r>
            <a:r>
              <a:rPr lang="ru-RU" dirty="0" err="1" smtClean="0"/>
              <a:t>отшнуровывания</a:t>
            </a:r>
            <a:r>
              <a:rPr lang="ru-RU" dirty="0" smtClean="0"/>
              <a:t> участков мицелия. Образуются во влажной среде. Имеют тонкую бесцветную оболочку, прорастают без периода покоя.</a:t>
            </a:r>
          </a:p>
          <a:p>
            <a:pPr algn="just">
              <a:spcBef>
                <a:spcPts val="0"/>
              </a:spcBef>
            </a:pPr>
            <a:r>
              <a:rPr lang="ru-RU" b="1" i="1" dirty="0" err="1" smtClean="0"/>
              <a:t>Артроспоры</a:t>
            </a:r>
            <a:r>
              <a:rPr lang="ru-RU" b="1" i="1" dirty="0" smtClean="0"/>
              <a:t>-</a:t>
            </a:r>
            <a:r>
              <a:rPr lang="ru-RU" dirty="0" smtClean="0"/>
              <a:t> споры вегетативного размножения, формирующиеся из концевых приподнимающихся гиф мицелия – </a:t>
            </a:r>
            <a:r>
              <a:rPr lang="ru-RU" dirty="0" err="1" smtClean="0"/>
              <a:t>спороносцах</a:t>
            </a:r>
            <a:r>
              <a:rPr lang="ru-RU" dirty="0" smtClean="0"/>
              <a:t>. Имеют тонкую оболочку, прорастают без периода покоя.</a:t>
            </a:r>
          </a:p>
          <a:p>
            <a:pPr algn="just">
              <a:spcBef>
                <a:spcPts val="0"/>
              </a:spcBef>
            </a:pPr>
            <a:r>
              <a:rPr lang="ru-RU" b="1" i="1" dirty="0" smtClean="0"/>
              <a:t>Хламидоспоры – </a:t>
            </a:r>
            <a:r>
              <a:rPr lang="ru-RU" dirty="0" smtClean="0"/>
              <a:t> отдельные клетки или комплекс клеток, образующие при распаде мицелия. Имеют толстую плотную пигментированную оболочку. Могут зимовать.</a:t>
            </a:r>
          </a:p>
          <a:p>
            <a:pPr algn="just"/>
            <a:endParaRPr lang="ru-RU" dirty="0"/>
          </a:p>
        </p:txBody>
      </p:sp>
      <p:sp>
        <p:nvSpPr>
          <p:cNvPr id="56321" name="Rectangle 1"/>
          <p:cNvSpPr>
            <a:spLocks noChangeArrowheads="1"/>
          </p:cNvSpPr>
          <p:nvPr/>
        </p:nvSpPr>
        <p:spPr bwMode="auto">
          <a:xfrm>
            <a:off x="1043608" y="620688"/>
            <a:ext cx="74168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спорам вегетативного размножения относятся:</a:t>
            </a:r>
            <a:endParaRPr kumimoji="0" lang="ru-RU" sz="2000" b="1" i="1" u="sng"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620688"/>
            <a:ext cx="8064896" cy="5328592"/>
          </a:xfrm>
        </p:spPr>
        <p:txBody>
          <a:bodyPr>
            <a:normAutofit fontScale="55000" lnSpcReduction="20000"/>
          </a:bodyPr>
          <a:lstStyle/>
          <a:p>
            <a:pPr algn="just">
              <a:lnSpc>
                <a:spcPct val="120000"/>
              </a:lnSpc>
              <a:spcBef>
                <a:spcPts val="0"/>
              </a:spcBef>
            </a:pPr>
            <a:r>
              <a:rPr lang="ru-RU" sz="4400" b="1" i="1" dirty="0" smtClean="0">
                <a:latin typeface="Times New Roman" pitchFamily="18" charset="0"/>
                <a:cs typeface="Times New Roman" pitchFamily="18" charset="0"/>
              </a:rPr>
              <a:t>Геммы – </a:t>
            </a:r>
            <a:r>
              <a:rPr lang="ru-RU" sz="4400" dirty="0" smtClean="0">
                <a:latin typeface="Times New Roman" pitchFamily="18" charset="0"/>
                <a:cs typeface="Times New Roman" pitchFamily="18" charset="0"/>
              </a:rPr>
              <a:t>образуются путём распада мицелия на клетки. Отличаются от хламидоспор непостоянством формы и величины. Оболочка гемм – плотная, пигментированная. Могут зимовать.</a:t>
            </a:r>
          </a:p>
          <a:p>
            <a:pPr algn="just">
              <a:lnSpc>
                <a:spcPct val="120000"/>
              </a:lnSpc>
              <a:spcBef>
                <a:spcPts val="0"/>
              </a:spcBef>
            </a:pPr>
            <a:r>
              <a:rPr lang="ru-RU" sz="4400" b="1" i="1" dirty="0" err="1" smtClean="0">
                <a:latin typeface="Times New Roman" pitchFamily="18" charset="0"/>
                <a:cs typeface="Times New Roman" pitchFamily="18" charset="0"/>
              </a:rPr>
              <a:t>Телиоспоры</a:t>
            </a:r>
            <a:r>
              <a:rPr lang="ru-RU" sz="4400" b="1" i="1" dirty="0" smtClean="0">
                <a:latin typeface="Times New Roman" pitchFamily="18" charset="0"/>
                <a:cs typeface="Times New Roman" pitchFamily="18" charset="0"/>
              </a:rPr>
              <a:t> – </a:t>
            </a:r>
            <a:r>
              <a:rPr lang="ru-RU" sz="4400" dirty="0" smtClean="0">
                <a:latin typeface="Times New Roman" pitchFamily="18" charset="0"/>
                <a:cs typeface="Times New Roman" pitchFamily="18" charset="0"/>
              </a:rPr>
              <a:t> это вегетативные одноклеточные (у головнёвых) и многоклеточные (у ржавчинных) споры. Имеют толстую, плотную, пигментированную оболочку и способы перезимовывать. При благоприятных условиях </a:t>
            </a:r>
            <a:r>
              <a:rPr lang="ru-RU" sz="4400" dirty="0" err="1" smtClean="0">
                <a:latin typeface="Times New Roman" pitchFamily="18" charset="0"/>
                <a:cs typeface="Times New Roman" pitchFamily="18" charset="0"/>
              </a:rPr>
              <a:t>телиоспора</a:t>
            </a:r>
            <a:r>
              <a:rPr lang="ru-RU" sz="4400" dirty="0" smtClean="0">
                <a:latin typeface="Times New Roman" pitchFamily="18" charset="0"/>
                <a:cs typeface="Times New Roman" pitchFamily="18" charset="0"/>
              </a:rPr>
              <a:t> прорастает в базидию с </a:t>
            </a:r>
            <a:r>
              <a:rPr lang="ru-RU" sz="4400" dirty="0" err="1" smtClean="0">
                <a:latin typeface="Times New Roman" pitchFamily="18" charset="0"/>
                <a:cs typeface="Times New Roman" pitchFamily="18" charset="0"/>
              </a:rPr>
              <a:t>базидиоспорами</a:t>
            </a:r>
            <a:r>
              <a:rPr lang="ru-RU" sz="4400" dirty="0" smtClean="0">
                <a:latin typeface="Times New Roman" pitchFamily="18" charset="0"/>
                <a:cs typeface="Times New Roman" pitchFamily="18" charset="0"/>
              </a:rPr>
              <a:t>.</a:t>
            </a:r>
          </a:p>
          <a:p>
            <a:pPr algn="just">
              <a:lnSpc>
                <a:spcPct val="120000"/>
              </a:lnSpc>
              <a:spcBef>
                <a:spcPts val="0"/>
              </a:spcBef>
            </a:pPr>
            <a:r>
              <a:rPr lang="ru-RU" sz="4400" b="1" i="1" dirty="0" err="1" smtClean="0">
                <a:latin typeface="Times New Roman" pitchFamily="18" charset="0"/>
                <a:cs typeface="Times New Roman" pitchFamily="18" charset="0"/>
              </a:rPr>
              <a:t>Бластоспоры</a:t>
            </a:r>
            <a:r>
              <a:rPr lang="ru-RU" sz="4400" b="1" i="1" dirty="0" smtClean="0">
                <a:latin typeface="Times New Roman" pitchFamily="18" charset="0"/>
                <a:cs typeface="Times New Roman" pitchFamily="18" charset="0"/>
              </a:rPr>
              <a:t> – </a:t>
            </a:r>
            <a:r>
              <a:rPr lang="ru-RU" sz="4400" dirty="0" smtClean="0">
                <a:latin typeface="Times New Roman" pitchFamily="18" charset="0"/>
                <a:cs typeface="Times New Roman" pitchFamily="18" charset="0"/>
              </a:rPr>
              <a:t>споры вегетативного размножения, образующиеся путём </a:t>
            </a:r>
            <a:r>
              <a:rPr lang="ru-RU" sz="4400" dirty="0" err="1" smtClean="0">
                <a:latin typeface="Times New Roman" pitchFamily="18" charset="0"/>
                <a:cs typeface="Times New Roman" pitchFamily="18" charset="0"/>
              </a:rPr>
              <a:t>отпочковывания</a:t>
            </a:r>
            <a:r>
              <a:rPr lang="ru-RU" sz="4400" dirty="0" smtClean="0">
                <a:latin typeface="Times New Roman" pitchFamily="18" charset="0"/>
                <a:cs typeface="Times New Roman" pitchFamily="18" charset="0"/>
              </a:rPr>
              <a:t> дочерней клетки от материнской. Оболочка спор тонкая, бесцветная. Прорастают споры без периода покоя.</a:t>
            </a:r>
          </a:p>
          <a:p>
            <a:endParaRPr lang="ru-RU"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781800" cy="1600200"/>
          </a:xfrm>
        </p:spPr>
        <p:txBody>
          <a:bodyPr>
            <a:normAutofit/>
          </a:bodyPr>
          <a:lstStyle/>
          <a:p>
            <a:r>
              <a:rPr lang="ru-RU" sz="4000" b="1" dirty="0" smtClean="0">
                <a:solidFill>
                  <a:srgbClr val="002060"/>
                </a:solidFill>
              </a:rPr>
              <a:t>Формы бесполого размножения </a:t>
            </a:r>
            <a:endParaRPr lang="ru-RU" sz="4000" b="1" dirty="0">
              <a:solidFill>
                <a:srgbClr val="002060"/>
              </a:solidFill>
            </a:endParaRPr>
          </a:p>
        </p:txBody>
      </p:sp>
      <p:sp>
        <p:nvSpPr>
          <p:cNvPr id="3" name="Содержимое 2"/>
          <p:cNvSpPr>
            <a:spLocks noGrp="1"/>
          </p:cNvSpPr>
          <p:nvPr>
            <p:ph idx="1"/>
          </p:nvPr>
        </p:nvSpPr>
        <p:spPr>
          <a:xfrm>
            <a:off x="539552" y="2132856"/>
            <a:ext cx="8208912" cy="3886200"/>
          </a:xfrm>
        </p:spPr>
        <p:txBody>
          <a:bodyPr>
            <a:normAutofit/>
          </a:bodyPr>
          <a:lstStyle/>
          <a:p>
            <a:pPr>
              <a:buNone/>
            </a:pPr>
            <a:r>
              <a:rPr lang="ru-RU" dirty="0" smtClean="0"/>
              <a:t>Бесполое </a:t>
            </a:r>
            <a:r>
              <a:rPr lang="ru-RU" dirty="0" smtClean="0"/>
              <a:t>размножение осуществляется </a:t>
            </a:r>
            <a:r>
              <a:rPr lang="ru-RU" dirty="0" smtClean="0"/>
              <a:t>спорами, формирующимися </a:t>
            </a:r>
            <a:r>
              <a:rPr lang="ru-RU" dirty="0" smtClean="0"/>
              <a:t>на специализированных, предназначенных для размножения гифах – </a:t>
            </a:r>
            <a:r>
              <a:rPr lang="ru-RU" dirty="0" err="1" smtClean="0"/>
              <a:t>спороносцах</a:t>
            </a:r>
            <a:r>
              <a:rPr lang="ru-RU" dirty="0" smtClean="0"/>
              <a:t>.</a:t>
            </a:r>
          </a:p>
          <a:p>
            <a:pPr>
              <a:buNone/>
            </a:pPr>
            <a:endParaRPr lang="ru-RU" dirty="0" smtClean="0"/>
          </a:p>
          <a:p>
            <a:pPr>
              <a:buNone/>
            </a:pPr>
            <a:r>
              <a:rPr lang="ru-RU" dirty="0" smtClean="0"/>
              <a:t>По </a:t>
            </a:r>
            <a:r>
              <a:rPr lang="ru-RU" dirty="0" smtClean="0"/>
              <a:t>отношению к образующим их органам споры могут быть внутренними (эндогенными) и наружными (экзогенными</a:t>
            </a:r>
            <a:r>
              <a:rPr lang="ru-RU" dirty="0" smtClean="0"/>
              <a:t>).</a:t>
            </a:r>
            <a:endParaRPr lang="ru-RU"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467544" y="620688"/>
            <a:ext cx="8424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Зооспорангии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это шаровидные или грушевидные образования на концах мицелия грибов. Внутри их (эндогенно) образуются одноядерные, подвижные, без оболочек зооспоры. Обычно они снабжены одним или двумя жгутиками. При созревании оболочка зооспорангия лопается, зооспоры освобождаются и передвигаются при помощи жгутиков.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amp;Vcy;&amp;icy;&amp;dcy;&amp;ycy; &amp;rcy;&amp;acy;&amp;zcy;&amp;mcy;&amp;ncy;&amp;ocy;&amp;zhcy;&amp;iecy;&amp;ncy;&amp;icy;&amp;yacy; &amp;gcy;&amp;rcy;&amp;icy;&amp;bcy;&amp;ocy;&amp;vcy;"/>
          <p:cNvPicPr/>
          <p:nvPr/>
        </p:nvPicPr>
        <p:blipFill>
          <a:blip r:embed="rId2" cstate="print"/>
          <a:srcRect/>
          <a:stretch>
            <a:fillRect/>
          </a:stretch>
        </p:blipFill>
        <p:spPr bwMode="auto">
          <a:xfrm>
            <a:off x="3203848" y="3068960"/>
            <a:ext cx="4320480" cy="3168352"/>
          </a:xfrm>
          <a:prstGeom prst="rect">
            <a:avLst/>
          </a:prstGeom>
          <a:noFill/>
          <a:ln w="9525">
            <a:noFill/>
            <a:miter lim="800000"/>
            <a:headEnd/>
            <a:tailEnd/>
          </a:ln>
        </p:spPr>
      </p:pic>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596</TotalTime>
  <Words>642</Words>
  <Application>Microsoft Office PowerPoint</Application>
  <PresentationFormat>Экран (4:3)</PresentationFormat>
  <Paragraphs>55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NewsPrint</vt:lpstr>
      <vt:lpstr>Размножение грибов</vt:lpstr>
      <vt:lpstr>Слайд 2</vt:lpstr>
      <vt:lpstr>Формы вегетативного размножения</vt:lpstr>
      <vt:lpstr>Слайд 4</vt:lpstr>
      <vt:lpstr>Слайд 5</vt:lpstr>
      <vt:lpstr>Слайд 6</vt:lpstr>
      <vt:lpstr>Слайд 7</vt:lpstr>
      <vt:lpstr>Формы бесполого размножения </vt:lpstr>
      <vt:lpstr>Слайд 9</vt:lpstr>
      <vt:lpstr>Слайд 10</vt:lpstr>
      <vt:lpstr>Слайд 11</vt:lpstr>
      <vt:lpstr>Спорангиоспоры  в порядке Mucorales (Zygomycota)</vt:lpstr>
      <vt:lpstr>Слайд 13</vt:lpstr>
      <vt:lpstr>Слайд 14</vt:lpstr>
      <vt:lpstr>Слайд 15</vt:lpstr>
      <vt:lpstr>Слайд 16</vt:lpstr>
      <vt:lpstr>Типы конидиальных спороношений </vt:lpstr>
      <vt:lpstr>Слайд 18</vt:lpstr>
      <vt:lpstr>Формы полового размножения </vt:lpstr>
      <vt:lpstr>Слайд 20</vt:lpstr>
      <vt:lpstr>Слайд 21</vt:lpstr>
      <vt:lpstr>Слайд 22</vt:lpstr>
      <vt:lpstr>Слайд 23</vt:lpstr>
      <vt:lpstr>Нетипичная оогамия у Saprolegnia</vt:lpstr>
      <vt:lpstr>Слайд 25</vt:lpstr>
      <vt:lpstr>Зигогамия у Mucor (Zygomycota)</vt:lpstr>
      <vt:lpstr>Слайд 27</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Размножение и жизненные циклы грибов</dc:title>
  <dc:creator>Админ</dc:creator>
  <cp:lastModifiedBy>люда</cp:lastModifiedBy>
  <cp:revision>106</cp:revision>
  <dcterms:created xsi:type="dcterms:W3CDTF">2014-12-07T10:41:20Z</dcterms:created>
  <dcterms:modified xsi:type="dcterms:W3CDTF">2021-01-26T09:14:10Z</dcterms:modified>
</cp:coreProperties>
</file>